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48"/>
  </p:notesMasterIdLst>
  <p:sldIdLst>
    <p:sldId id="256" r:id="rId3"/>
    <p:sldId id="291" r:id="rId4"/>
    <p:sldId id="293" r:id="rId5"/>
    <p:sldId id="326" r:id="rId6"/>
    <p:sldId id="325" r:id="rId7"/>
    <p:sldId id="294" r:id="rId8"/>
    <p:sldId id="320" r:id="rId9"/>
    <p:sldId id="303" r:id="rId10"/>
    <p:sldId id="331" r:id="rId11"/>
    <p:sldId id="332" r:id="rId12"/>
    <p:sldId id="296" r:id="rId13"/>
    <p:sldId id="261" r:id="rId14"/>
    <p:sldId id="260" r:id="rId15"/>
    <p:sldId id="262" r:id="rId16"/>
    <p:sldId id="297" r:id="rId17"/>
    <p:sldId id="264" r:id="rId18"/>
    <p:sldId id="304" r:id="rId19"/>
    <p:sldId id="338" r:id="rId20"/>
    <p:sldId id="339" r:id="rId21"/>
    <p:sldId id="340" r:id="rId22"/>
    <p:sldId id="341" r:id="rId23"/>
    <p:sldId id="342" r:id="rId24"/>
    <p:sldId id="343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4" r:id="rId34"/>
    <p:sldId id="355" r:id="rId35"/>
    <p:sldId id="334" r:id="rId36"/>
    <p:sldId id="335" r:id="rId37"/>
    <p:sldId id="336" r:id="rId38"/>
    <p:sldId id="337" r:id="rId39"/>
    <p:sldId id="356" r:id="rId40"/>
    <p:sldId id="357" r:id="rId41"/>
    <p:sldId id="358" r:id="rId42"/>
    <p:sldId id="359" r:id="rId43"/>
    <p:sldId id="301" r:id="rId44"/>
    <p:sldId id="302" r:id="rId45"/>
    <p:sldId id="298" r:id="rId46"/>
    <p:sldId id="319" r:id="rId4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4660"/>
  </p:normalViewPr>
  <p:slideViewPr>
    <p:cSldViewPr>
      <p:cViewPr varScale="1">
        <p:scale>
          <a:sx n="70" d="100"/>
          <a:sy n="70" d="100"/>
        </p:scale>
        <p:origin x="145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5/10/relationships/revisionInfo" Target="revisionInfo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8236BEB-937B-45B9-B184-4CB7EF37A3CF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6985FEF-44E6-4E79-8093-1E09053CF9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456E-39E9-4D42-89E5-B6ED3AA6DA22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6B7-2BDF-4797-AE7D-026882255A1F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996-A57B-4520-9868-F4C50ECD3F4A}" type="datetimeFigureOut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78E9-484D-4449-8FE0-C98C3EF0BD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AA42-7D65-498F-AE5E-8F8DFF3005EE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C1A1F-F94F-4F80-A7B6-7C5D3745C8A6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A014-0C0C-42B2-9596-EC6F6360048A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A083-BB2B-4652-BDAD-3A598BE45832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9C38-8003-42C2-A52E-B5B82258F9B1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34-557E-4B6D-9D27-83F5231BDDC3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AFF8-62F0-4710-9F64-5CD1815128BC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AA42-7D65-498F-AE5E-8F8DFF3005EE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67EF0-6222-4138-8D2C-A5EE97F0E79A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456E-39E9-4D42-89E5-B6ED3AA6DA22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6B7-2BDF-4797-AE7D-026882255A1F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C1A1F-F94F-4F80-A7B6-7C5D3745C8A6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A014-0C0C-42B2-9596-EC6F6360048A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A083-BB2B-4652-BDAD-3A598BE45832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9C38-8003-42C2-A52E-B5B82258F9B1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34-557E-4B6D-9D27-83F5231BDDC3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AFF8-62F0-4710-9F64-5CD1815128BC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67EF0-6222-4138-8D2C-A5EE97F0E79A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Subject\Spring 2016\Lab Seminar\MQTT Materials\Internet\images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55784" cy="68580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327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4601"/>
            <a:ext cx="8305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B0E35-29BC-443D-AD11-DB899F7168DE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6" y="-3"/>
            <a:ext cx="2116672" cy="26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466667" y="-110071"/>
            <a:ext cx="685800" cy="667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B0E35-29BC-443D-AD11-DB899F7168DE}" type="datetime1">
              <a:rPr lang="en-US" smtClean="0"/>
              <a:pPr/>
              <a:t>9/5/2017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osquitto.org/" TargetMode="External"/><Relationship Id="rId7" Type="http://schemas.openxmlformats.org/officeDocument/2006/relationships/hyperlink" Target="http://www.contiki-os.org/" TargetMode="External"/><Relationship Id="rId2" Type="http://schemas.openxmlformats.org/officeDocument/2006/relationships/hyperlink" Target="http://www.eclipse.org/pah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rkai/h5.coap" TargetMode="External"/><Relationship Id="rId5" Type="http://schemas.openxmlformats.org/officeDocument/2006/relationships/hyperlink" Target="http://sourceforge.net/projects/libcoap/" TargetMode="External"/><Relationship Id="rId4" Type="http://schemas.openxmlformats.org/officeDocument/2006/relationships/hyperlink" Target="https://github.com/adamvr/MQTT.j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28800"/>
            <a:ext cx="8610600" cy="838200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Perpetua" pitchFamily="18" charset="0"/>
              </a:rPr>
              <a:t>Message Queuing Telemetry Transport (MQTT)</a:t>
            </a:r>
          </a:p>
        </p:txBody>
      </p:sp>
      <p:sp>
        <p:nvSpPr>
          <p:cNvPr id="5" name="Rectangle 4"/>
          <p:cNvSpPr/>
          <p:nvPr/>
        </p:nvSpPr>
        <p:spPr>
          <a:xfrm>
            <a:off x="5562600" y="5410200"/>
            <a:ext cx="3581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2060"/>
                </a:solidFill>
                <a:latin typeface="Perpetua" pitchFamily="18" charset="0"/>
              </a:rPr>
              <a:t>Khamdamboy Urunov</a:t>
            </a:r>
            <a:r>
              <a:rPr lang="en-US" sz="1600" dirty="0">
                <a:solidFill>
                  <a:srgbClr val="002060"/>
                </a:solidFill>
                <a:latin typeface="Perpetua" pitchFamily="18" charset="0"/>
              </a:rPr>
              <a:t>, a Ph.D. student.</a:t>
            </a:r>
            <a:br>
              <a:rPr lang="en-US" sz="1600" dirty="0">
                <a:solidFill>
                  <a:srgbClr val="002060"/>
                </a:solidFill>
                <a:latin typeface="Perpetua" pitchFamily="18" charset="0"/>
              </a:rPr>
            </a:br>
            <a:r>
              <a:rPr lang="en-US" sz="1600" dirty="0">
                <a:solidFill>
                  <a:srgbClr val="002060"/>
                </a:solidFill>
                <a:latin typeface="Perpetua" pitchFamily="18" charset="0"/>
              </a:rPr>
              <a:t>Special Communication Research Center.,</a:t>
            </a:r>
            <a:br>
              <a:rPr lang="en-US" sz="1600" dirty="0">
                <a:solidFill>
                  <a:srgbClr val="002060"/>
                </a:solidFill>
                <a:latin typeface="Perpetua" pitchFamily="18" charset="0"/>
              </a:rPr>
            </a:br>
            <a:r>
              <a:rPr lang="en-US" sz="1600" dirty="0">
                <a:solidFill>
                  <a:srgbClr val="002060"/>
                </a:solidFill>
                <a:latin typeface="Perpetua" pitchFamily="18" charset="0"/>
              </a:rPr>
              <a:t>Graduate School of Financial Information Security., Kookmin University</a:t>
            </a:r>
            <a:br>
              <a:rPr lang="en-US" sz="1600" dirty="0">
                <a:solidFill>
                  <a:srgbClr val="002060"/>
                </a:solidFill>
                <a:latin typeface="Perpetua" pitchFamily="18" charset="0"/>
              </a:rPr>
            </a:br>
            <a:r>
              <a:rPr lang="en-US" sz="1600" dirty="0">
                <a:solidFill>
                  <a:srgbClr val="002060"/>
                </a:solidFill>
                <a:latin typeface="Perpetua" pitchFamily="18" charset="0"/>
              </a:rPr>
              <a:t> Seoul, South Korea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514600"/>
            <a:ext cx="3657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17698" y="218932"/>
            <a:ext cx="882829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MQTT protocol details – Header (cont…)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73533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04800" y="3200400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Perpetua" pitchFamily="18" charset="0"/>
              </a:rPr>
              <a:t>Flags</a:t>
            </a:r>
          </a:p>
          <a:p>
            <a:r>
              <a:rPr lang="en-US" dirty="0">
                <a:latin typeface="Perpetua" pitchFamily="18" charset="0"/>
              </a:rPr>
              <a:t>The remaining bits of </a:t>
            </a:r>
            <a:r>
              <a:rPr lang="en-US" b="1" dirty="0">
                <a:latin typeface="Perpetua" pitchFamily="18" charset="0"/>
              </a:rPr>
              <a:t>byte 1 contain the fields DUP</a:t>
            </a:r>
            <a:r>
              <a:rPr lang="en-US" dirty="0">
                <a:latin typeface="Perpetua" pitchFamily="18" charset="0"/>
              </a:rPr>
              <a:t>, QoS, and RETAIN. The bit positions are encoded to represent the flags as shown in the table below.</a:t>
            </a: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267200"/>
            <a:ext cx="33813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122770"/>
            <a:ext cx="8229600" cy="52493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2060"/>
                </a:solidFill>
                <a:latin typeface="Perpetua" pitchFamily="18" charset="0"/>
              </a:rPr>
              <a:t>MQTT Message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1066800"/>
          <a:ext cx="7162800" cy="4976815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Message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4- bit code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Description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request to connect to Server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CONNACK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2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 Acknowledgment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3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message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5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Received (assured delivery part1)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PUBREL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6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Release (assured delivery part 2)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PUBCOMP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7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Complete (assured delivery part 3 )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8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Subscribe request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9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33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10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Unsubscribe request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12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 Request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13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 Response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DISCONNECT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14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is Disconnecting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Reserved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15</a:t>
                      </a: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Reserved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6324600"/>
          <a:ext cx="5105400" cy="309563"/>
        </p:xfrm>
        <a:graphic>
          <a:graphicData uri="http://schemas.openxmlformats.org/drawingml/2006/table">
            <a:tbl>
              <a:tblPr/>
              <a:tblGrid>
                <a:gridCol w="934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12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Perpetua" pitchFamily="18" charset="0"/>
                          <a:ea typeface="맑은 고딕"/>
                          <a:cs typeface="Times New Roman"/>
                        </a:rPr>
                        <a:t>4- bit code</a:t>
                      </a:r>
                      <a:endParaRPr lang="en-US" sz="1200" dirty="0">
                        <a:latin typeface="Perpetua" pitchFamily="18" charset="0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200" dirty="0">
                          <a:solidFill>
                            <a:schemeClr val="bg1"/>
                          </a:solidFill>
                          <a:latin typeface="Perpetua" pitchFamily="18" charset="0"/>
                          <a:ea typeface="+mn-ea"/>
                          <a:cs typeface="+mn-cs"/>
                        </a:rPr>
                        <a:t>Represented as a 4-bit unsigned value. The version of the protocol</a:t>
                      </a:r>
                      <a:endParaRPr lang="en-US" sz="1200" dirty="0">
                        <a:solidFill>
                          <a:schemeClr val="bg1"/>
                        </a:solidFill>
                        <a:latin typeface="Perpetua" pitchFamily="18" charset="0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 rot="10800000" flipV="1">
            <a:off x="762000" y="6019800"/>
            <a:ext cx="1524000" cy="228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8600" y="609600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Perpetua" pitchFamily="18" charset="0"/>
              </a:rPr>
              <a:t>Message type: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3270"/>
            <a:ext cx="8229600" cy="524930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3600" b="1" dirty="0">
                <a:solidFill>
                  <a:srgbClr val="002060"/>
                </a:solidFill>
                <a:latin typeface="Perpetua" pitchFamily="18" charset="0"/>
              </a:rPr>
              <a:t>MQTT Control Packet format</a:t>
            </a:r>
            <a:endParaRPr lang="en-US" sz="3600" dirty="0">
              <a:solidFill>
                <a:srgbClr val="002060"/>
              </a:solidFill>
              <a:latin typeface="Perpetua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57400"/>
            <a:ext cx="6191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3048000"/>
            <a:ext cx="8229600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Fixed header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86200"/>
            <a:ext cx="792003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1828800" y="2057400"/>
            <a:ext cx="1066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" y="838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C00000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Remaining Length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33528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rpetua" pitchFamily="18" charset="0"/>
              </a:rPr>
              <a:t>The message header for each MQTT command message contains a fixed header. The table below shows the fixed header format.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42875" y="4832568"/>
            <a:ext cx="883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Perpetua" pitchFamily="18" charset="0"/>
              </a:rPr>
              <a:t>Byte 1</a:t>
            </a:r>
          </a:p>
          <a:p>
            <a:r>
              <a:rPr lang="en-US" sz="1600" dirty="0">
                <a:latin typeface="Perpetua" pitchFamily="18" charset="0"/>
              </a:rPr>
              <a:t>Contains the Message Type and Flags (DUP, QoS level, and RETAIN) fields.</a:t>
            </a:r>
          </a:p>
          <a:p>
            <a:r>
              <a:rPr lang="en-US" sz="1600" b="1" dirty="0">
                <a:latin typeface="Perpetua" pitchFamily="18" charset="0"/>
              </a:rPr>
              <a:t>Byte 2</a:t>
            </a:r>
          </a:p>
          <a:p>
            <a:pPr indent="342900"/>
            <a:r>
              <a:rPr lang="en-US" sz="1600" dirty="0">
                <a:latin typeface="Perpetua" pitchFamily="18" charset="0"/>
              </a:rPr>
              <a:t>(At least one byte) contains the Remaining Length field. The fields are described in the following sections. </a:t>
            </a:r>
          </a:p>
          <a:p>
            <a:pPr indent="342900"/>
            <a:r>
              <a:rPr lang="en-US" sz="1600" dirty="0">
                <a:latin typeface="Perpetua" pitchFamily="18" charset="0"/>
              </a:rPr>
              <a:t>All data values are in big-endian order: higher order bytes precede lower order bytes. </a:t>
            </a:r>
          </a:p>
          <a:p>
            <a:pPr indent="342900"/>
            <a:r>
              <a:rPr lang="en-US" sz="1600" dirty="0">
                <a:latin typeface="Perpetua" pitchFamily="18" charset="0"/>
              </a:rPr>
              <a:t>A 16-bit word is presented on the wire as Most Significant Byte (MSB), followed by Least Significant Byte (LSB).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228600" y="1981200"/>
            <a:ext cx="388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Perpetua" pitchFamily="18" charset="0"/>
              </a:rPr>
              <a:t> Position:</a:t>
            </a:r>
            <a:r>
              <a:rPr lang="en-US" dirty="0">
                <a:latin typeface="Perpetua" pitchFamily="18" charset="0"/>
              </a:rPr>
              <a:t> </a:t>
            </a:r>
            <a:r>
              <a:rPr lang="en-US" u="sng" dirty="0">
                <a:solidFill>
                  <a:srgbClr val="C00000"/>
                </a:solidFill>
                <a:latin typeface="Perpetua" pitchFamily="18" charset="0"/>
              </a:rPr>
              <a:t>byte 1, bits 7-4 </a:t>
            </a:r>
          </a:p>
          <a:p>
            <a:pPr>
              <a:buFont typeface="Wingdings" pitchFamily="2" charset="2"/>
              <a:buChar char="ü"/>
            </a:pPr>
            <a:r>
              <a:rPr lang="en-US" dirty="0"/>
              <a:t>The enumerations for this version of the protocol are shown in the table below.</a:t>
            </a:r>
            <a:endParaRPr lang="en-US" dirty="0">
              <a:latin typeface="Perpetu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500" y="56197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C0000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Remaining Length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524000"/>
            <a:ext cx="4257675" cy="357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352800"/>
            <a:ext cx="38671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6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228600" y="60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Remaining Length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18288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rpetua" pitchFamily="18" charset="0"/>
              </a:rPr>
              <a:t>The remaining bits of </a:t>
            </a:r>
            <a:r>
              <a:rPr lang="en-US" b="1" dirty="0">
                <a:latin typeface="Perpetua" pitchFamily="18" charset="0"/>
              </a:rPr>
              <a:t>byte 1 contain the fields DUP, QoS, and RETAIN</a:t>
            </a:r>
            <a:r>
              <a:rPr lang="en-US" dirty="0">
                <a:latin typeface="Perpetua" pitchFamily="18" charset="0"/>
              </a:rPr>
              <a:t>. The bit positions are encoded to represent the flags as shown in the table below.</a:t>
            </a: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14600"/>
            <a:ext cx="329901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533400" y="3733800"/>
            <a:ext cx="7848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DUP</a:t>
            </a:r>
          </a:p>
          <a:p>
            <a:r>
              <a:rPr lang="sv-SE" b="1" dirty="0"/>
              <a:t>Position: byte 1, bit 3.</a:t>
            </a:r>
          </a:p>
          <a:p>
            <a:pPr marL="514350" indent="-285750">
              <a:buFont typeface="Courier New" pitchFamily="49" charset="0"/>
              <a:buChar char="o"/>
            </a:pPr>
            <a:r>
              <a:rPr lang="en-US" dirty="0">
                <a:latin typeface="Perpetua" pitchFamily="18" charset="0"/>
              </a:rPr>
              <a:t>This flag is set when the client or server attempts to re-deliver  a PUBLISH, PUBREL, SUBSCRIBE or UNSUBSCRIBE message </a:t>
            </a:r>
          </a:p>
          <a:p>
            <a:pPr marL="228600" indent="400050">
              <a:buFont typeface="Courier New" pitchFamily="49" charset="0"/>
              <a:buChar char="o"/>
            </a:pPr>
            <a:r>
              <a:rPr lang="en-US" dirty="0">
                <a:latin typeface="Perpetua" pitchFamily="18" charset="0"/>
              </a:rPr>
              <a:t>This applies to messages where the value of QoS is greater than zero (0), and an acknowledgment is required.</a:t>
            </a:r>
          </a:p>
          <a:p>
            <a:pPr marL="228600" indent="400050">
              <a:buFont typeface="Courier New" pitchFamily="49" charset="0"/>
              <a:buChar char="o"/>
            </a:pPr>
            <a:r>
              <a:rPr lang="en-US" dirty="0">
                <a:latin typeface="Perpetua" pitchFamily="18" charset="0"/>
              </a:rPr>
              <a:t>When the DUP bit is set, the variable header includes a Message ID.</a:t>
            </a:r>
          </a:p>
          <a:p>
            <a:pPr marL="228600" indent="400050">
              <a:buFont typeface="Courier New" pitchFamily="49" charset="0"/>
              <a:buChar char="o"/>
            </a:pPr>
            <a:r>
              <a:rPr lang="en-US" dirty="0">
                <a:latin typeface="Perpetua" pitchFamily="18" charset="0"/>
              </a:rPr>
              <a:t>The recipient should treat this flag as a hint as to </a:t>
            </a:r>
          </a:p>
          <a:p>
            <a:pPr marL="228600" indent="400050">
              <a:buFont typeface="Courier New" pitchFamily="49" charset="0"/>
              <a:buChar char="o"/>
            </a:pPr>
            <a:r>
              <a:rPr lang="en-US" dirty="0">
                <a:latin typeface="Perpetua" pitchFamily="18" charset="0"/>
              </a:rPr>
              <a:t>whether the message may have been previously received. It should not be relied on to detect duplicates.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429000"/>
            <a:ext cx="5410200" cy="175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1336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28600" y="60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solidFill>
                  <a:srgbClr val="C00000"/>
                </a:solidFill>
              </a:rPr>
              <a:t>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Remaining Length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981200"/>
            <a:ext cx="497205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752600"/>
            <a:ext cx="868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1" dirty="0"/>
          </a:p>
          <a:p>
            <a:r>
              <a:rPr lang="en-US" sz="1400" b="1" dirty="0"/>
              <a:t>Position:</a:t>
            </a:r>
            <a:r>
              <a:rPr lang="en-US" sz="1400" dirty="0"/>
              <a:t> starts at byte 2.</a:t>
            </a:r>
          </a:p>
          <a:p>
            <a:r>
              <a:rPr lang="en-US" sz="1400" dirty="0"/>
              <a:t> 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600" b="1" dirty="0">
                <a:latin typeface="Perpetua" pitchFamily="18" charset="0"/>
              </a:rPr>
              <a:t>The Remaining Length </a:t>
            </a:r>
            <a:r>
              <a:rPr lang="en-US" sz="1600" dirty="0">
                <a:latin typeface="Perpetua" pitchFamily="18" charset="0"/>
              </a:rPr>
              <a:t>is the number of bytes remaining within the current packet,</a:t>
            </a:r>
          </a:p>
          <a:p>
            <a:pPr marL="285750" indent="228600"/>
            <a:r>
              <a:rPr lang="en-US" sz="1600" dirty="0">
                <a:latin typeface="Perpetua" pitchFamily="18" charset="0"/>
              </a:rPr>
              <a:t> including data in the </a:t>
            </a:r>
            <a:r>
              <a:rPr lang="en-US" sz="1600" b="1" dirty="0">
                <a:latin typeface="Perpetua" pitchFamily="18" charset="0"/>
              </a:rPr>
              <a:t>variable header and the payload</a:t>
            </a:r>
            <a:r>
              <a:rPr lang="en-US" sz="1600" dirty="0">
                <a:latin typeface="Perpetua" pitchFamily="18" charset="0"/>
              </a:rPr>
              <a:t>. 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600" b="1" dirty="0">
                <a:latin typeface="Perpetua" pitchFamily="18" charset="0"/>
              </a:rPr>
              <a:t>The Remaining Length </a:t>
            </a:r>
            <a:r>
              <a:rPr lang="en-US" sz="1600" dirty="0">
                <a:latin typeface="Perpetua" pitchFamily="18" charset="0"/>
              </a:rPr>
              <a:t>does not include </a:t>
            </a:r>
            <a:r>
              <a:rPr lang="en-US" sz="1600" b="1" dirty="0">
                <a:latin typeface="Perpetua" pitchFamily="18" charset="0"/>
              </a:rPr>
              <a:t>the bytes</a:t>
            </a:r>
            <a:r>
              <a:rPr lang="en-US" sz="1600" dirty="0">
                <a:latin typeface="Perpetua" pitchFamily="18" charset="0"/>
              </a:rPr>
              <a:t> used to encode the Remaining Length.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600" dirty="0">
                <a:latin typeface="Perpetua" pitchFamily="18" charset="0"/>
              </a:rPr>
              <a:t> </a:t>
            </a:r>
            <a:r>
              <a:rPr lang="en-US" sz="1400" b="1" dirty="0"/>
              <a:t>The Remaining Length </a:t>
            </a:r>
            <a:r>
              <a:rPr lang="en-US" sz="1400" dirty="0"/>
              <a:t>is encoded using a variable length encoding scheme which uses a single byte for values up to 127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400" dirty="0"/>
              <a:t> </a:t>
            </a:r>
            <a:r>
              <a:rPr lang="en-US" sz="1400" b="1" dirty="0"/>
              <a:t>Larger values </a:t>
            </a:r>
            <a:r>
              <a:rPr lang="en-US" sz="1400" dirty="0"/>
              <a:t>are handled as follows.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400" dirty="0"/>
              <a:t>The least </a:t>
            </a:r>
            <a:r>
              <a:rPr lang="en-US" sz="1400" b="1" dirty="0"/>
              <a:t>significant seven bits </a:t>
            </a:r>
            <a:r>
              <a:rPr lang="en-US" sz="1400" dirty="0"/>
              <a:t>of each byte encode the data, and the most significant bit is used to indicate that there are following bytes in the representation.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400" dirty="0"/>
              <a:t>Thus each byte encodes 128 values and a "continuation bit". The maximum number of bytes in the Remaining Length field is four.</a:t>
            </a:r>
          </a:p>
          <a:p>
            <a:r>
              <a:rPr lang="en-US" sz="1400" dirty="0"/>
              <a:t> </a:t>
            </a:r>
          </a:p>
          <a:p>
            <a:r>
              <a:rPr lang="en-US" sz="1400" b="1" dirty="0"/>
              <a:t>Non normative comment.</a:t>
            </a:r>
            <a:endParaRPr lang="en-US" sz="1400" dirty="0"/>
          </a:p>
          <a:p>
            <a:pPr marL="571500" indent="-285750">
              <a:buFont typeface="Wingdings" pitchFamily="2" charset="2"/>
              <a:buChar char="§"/>
            </a:pPr>
            <a:r>
              <a:rPr lang="en-US" sz="1400" dirty="0"/>
              <a:t>For example, the number 64 decimal is encoded as a single byte, </a:t>
            </a:r>
            <a:r>
              <a:rPr lang="en-US" sz="1400" b="1" u="sng" dirty="0">
                <a:solidFill>
                  <a:srgbClr val="C00000"/>
                </a:solidFill>
              </a:rPr>
              <a:t>decimal value 64, hexadecimal 0x40.</a:t>
            </a:r>
          </a:p>
          <a:p>
            <a:pPr marL="571500" indent="-285750">
              <a:buFont typeface="Wingdings" pitchFamily="2" charset="2"/>
              <a:buChar char="§"/>
            </a:pPr>
            <a:r>
              <a:rPr lang="en-US" sz="1400" dirty="0"/>
              <a:t> The number 321 decimal (= 65 + 2*128) is encoded as two bytes, least significant first.</a:t>
            </a:r>
          </a:p>
          <a:p>
            <a:pPr marL="571500" indent="-285750">
              <a:buFont typeface="Wingdings" pitchFamily="2" charset="2"/>
              <a:buChar char="§"/>
            </a:pPr>
            <a:r>
              <a:rPr lang="en-US" sz="1400" dirty="0"/>
              <a:t> The first byte 65+128 = 193. Note that the top bit is set to indicate at least one following byte. The second byte is 2.</a:t>
            </a:r>
          </a:p>
          <a:p>
            <a:r>
              <a:rPr lang="en-US" sz="1400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51054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Rectangle 7"/>
          <p:cNvSpPr/>
          <p:nvPr/>
        </p:nvSpPr>
        <p:spPr>
          <a:xfrm>
            <a:off x="21336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304800" y="533400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 Remaining Length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743200"/>
            <a:ext cx="8534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Perpetua" pitchFamily="18" charset="0"/>
              </a:rPr>
              <a:t>Non normative comment.</a:t>
            </a:r>
            <a:endParaRPr lang="en-US" sz="1600" dirty="0">
              <a:latin typeface="Perpetua" pitchFamily="18" charset="0"/>
            </a:endParaRPr>
          </a:p>
          <a:p>
            <a:pPr marL="285750" indent="342900">
              <a:buFont typeface="Wingdings" pitchFamily="2" charset="2"/>
              <a:buChar char="§"/>
            </a:pPr>
            <a:r>
              <a:rPr lang="en-US" sz="1600" dirty="0">
                <a:latin typeface="Perpetua" pitchFamily="18" charset="0"/>
              </a:rPr>
              <a:t>This allows applications to send Control Packets of size up to 268,435,455 (256 MB). </a:t>
            </a:r>
          </a:p>
          <a:p>
            <a:pPr marL="285750" indent="342900">
              <a:buFont typeface="Wingdings" pitchFamily="2" charset="2"/>
              <a:buChar char="§"/>
            </a:pPr>
            <a:r>
              <a:rPr lang="en-US" sz="1600" dirty="0">
                <a:latin typeface="Perpetua" pitchFamily="18" charset="0"/>
              </a:rPr>
              <a:t>The representation of this number on the wire is: 0xFF, 0xFF, 0xFF, 0x7F.</a:t>
            </a:r>
          </a:p>
          <a:p>
            <a:pPr marL="285750" indent="342900">
              <a:buFont typeface="Wingdings" pitchFamily="2" charset="2"/>
              <a:buChar char="§"/>
            </a:pPr>
            <a:r>
              <a:rPr lang="en-US" sz="1600" dirty="0">
                <a:latin typeface="Perpetua" pitchFamily="18" charset="0"/>
              </a:rPr>
              <a:t>The table below shows the Remaining Length values represented by increasing numbers of bytes.</a:t>
            </a:r>
          </a:p>
          <a:p>
            <a:pPr marL="285750" indent="342900">
              <a:buFont typeface="Wingdings" pitchFamily="2" charset="2"/>
              <a:buChar char="§"/>
            </a:pPr>
            <a:endParaRPr lang="en-US" sz="1600" dirty="0">
              <a:latin typeface="Perpetua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419600"/>
            <a:ext cx="5800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1336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914400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 Remaining Length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152400"/>
            <a:ext cx="433721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88538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954745"/>
            <a:ext cx="8305800" cy="462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286000" y="1524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MQTT base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8382000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57200" y="1371600"/>
            <a:ext cx="275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  Publisher  and subscriber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46482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233363">
              <a:buFont typeface="Arial" pitchFamily="34" charset="0"/>
              <a:buChar char="•"/>
            </a:pPr>
            <a:r>
              <a:rPr lang="en-US" dirty="0">
                <a:latin typeface="Perpetua" pitchFamily="18" charset="0"/>
              </a:rPr>
              <a:t>Publisher</a:t>
            </a:r>
            <a:r>
              <a:rPr lang="en-US" dirty="0">
                <a:latin typeface="Perpetua" pitchFamily="18" charset="0"/>
                <a:sym typeface="Wingdings" pitchFamily="2" charset="2"/>
              </a:rPr>
              <a:t> </a:t>
            </a:r>
            <a:r>
              <a:rPr lang="en-US" dirty="0">
                <a:latin typeface="Perpetua" pitchFamily="18" charset="0"/>
              </a:rPr>
              <a:t>publish (topic, info)</a:t>
            </a:r>
          </a:p>
          <a:p>
            <a:pPr marL="0" lvl="1" indent="233363">
              <a:buFont typeface="Arial" pitchFamily="34" charset="0"/>
              <a:buChar char="•"/>
            </a:pPr>
            <a:r>
              <a:rPr lang="en-US" dirty="0">
                <a:latin typeface="Perpetua" pitchFamily="18" charset="0"/>
              </a:rPr>
              <a:t>Subscriber </a:t>
            </a:r>
            <a:r>
              <a:rPr lang="en-US" dirty="0">
                <a:latin typeface="Perpetua" pitchFamily="18" charset="0"/>
                <a:sym typeface="Wingdings" pitchFamily="2" charset="2"/>
              </a:rPr>
              <a:t> subscribe (topic)</a:t>
            </a:r>
            <a:endParaRPr lang="en-US" dirty="0">
              <a:latin typeface="Perpetua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878540"/>
            <a:ext cx="876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solidFill>
                  <a:srgbClr val="C00000"/>
                </a:solidFill>
                <a:latin typeface="Perpetua" pitchFamily="18" charset="0"/>
              </a:rPr>
              <a:t>RETAIN (keep last message): </a:t>
            </a:r>
          </a:p>
          <a:p>
            <a:pPr algn="just"/>
            <a:r>
              <a:rPr lang="en-US" b="1" dirty="0">
                <a:latin typeface="Perpetua" pitchFamily="18" charset="0"/>
              </a:rPr>
              <a:t>RETAIN=1</a:t>
            </a:r>
            <a:r>
              <a:rPr lang="en-US" dirty="0">
                <a:latin typeface="Perpetua" pitchFamily="18" charset="0"/>
              </a:rPr>
              <a:t> in a PUBLISH message instructs the server to keep the message for this topic. </a:t>
            </a:r>
          </a:p>
          <a:p>
            <a:pPr algn="just"/>
            <a:r>
              <a:rPr lang="en-US" dirty="0">
                <a:latin typeface="Perpetua" pitchFamily="18" charset="0"/>
              </a:rPr>
              <a:t>When a new client subscribes to the topic, the server sends </a:t>
            </a:r>
            <a:r>
              <a:rPr lang="en-US" b="1" dirty="0">
                <a:latin typeface="Perpetua" pitchFamily="18" charset="0"/>
              </a:rPr>
              <a:t>the retained message</a:t>
            </a:r>
            <a:r>
              <a:rPr lang="en-US" dirty="0">
                <a:latin typeface="Perpetua" pitchFamily="18" charset="0"/>
              </a:rPr>
              <a:t>.</a:t>
            </a:r>
          </a:p>
          <a:p>
            <a:pPr algn="just"/>
            <a:r>
              <a:rPr lang="en-US" dirty="0">
                <a:latin typeface="Perpetua" pitchFamily="18" charset="0"/>
              </a:rPr>
              <a:t>Typical application scenarios: </a:t>
            </a:r>
          </a:p>
          <a:p>
            <a:pPr algn="just"/>
            <a:r>
              <a:rPr lang="en-US" dirty="0">
                <a:latin typeface="Perpetua" pitchFamily="18" charset="0"/>
              </a:rPr>
              <a:t>Clients publish only changes in data, so </a:t>
            </a:r>
            <a:r>
              <a:rPr lang="en-US" b="1" dirty="0">
                <a:latin typeface="Perpetua" pitchFamily="18" charset="0"/>
              </a:rPr>
              <a:t>subscribers receive the last known good value</a:t>
            </a:r>
            <a:r>
              <a:rPr lang="en-US" dirty="0">
                <a:latin typeface="Perpetua" pitchFamily="18" charset="0"/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0" y="1524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2362200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Perpetua" pitchFamily="18" charset="0"/>
              </a:rPr>
              <a:t>Example: Subscribers receive last known temperature value from the temperature data topic.  RETAIN=1 indicates to subscriber B that the message may have been published some time ago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2667000"/>
            <a:ext cx="89820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8839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828800" y="1524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1981200" cy="304800"/>
          </a:xfrm>
        </p:spPr>
        <p:txBody>
          <a:bodyPr>
            <a:normAutofit/>
          </a:bodyPr>
          <a:lstStyle/>
          <a:p>
            <a:r>
              <a:rPr lang="en-US" sz="1200" b="1" dirty="0"/>
              <a:t>CONNECT message format: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1371600"/>
            <a:ext cx="861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The CONNECT message contains many session-related information as optional header fields.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695508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09600" y="1093695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request to connect to Server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358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Overview CONNECT message fields: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295400"/>
            <a:ext cx="82296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990600"/>
            <a:ext cx="280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CONNACK message format: </a:t>
            </a:r>
          </a:p>
        </p:txBody>
      </p:sp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8305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" y="1371600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CONNACK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2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8915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914400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3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message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76400"/>
            <a:ext cx="811440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81000" y="914400"/>
          <a:ext cx="7162800" cy="619126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4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5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Received (assured delivery part1)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12299" y="1600200"/>
            <a:ext cx="81194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990600"/>
          <a:ext cx="7162800" cy="619126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PUBREL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6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Release (assured delivery part 2)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PUBCOMP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7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Complete (assured delivery part 3 )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8856" y="1600200"/>
            <a:ext cx="79462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" y="1066800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8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Subscribe request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93188"/>
            <a:ext cx="8229600" cy="37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" y="1066800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9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MQTT base architecture (cont…)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4724400"/>
            <a:ext cx="6553200" cy="17626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52625"/>
            <a:ext cx="7229475" cy="190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457200" y="1447800"/>
            <a:ext cx="7534275" cy="1457325"/>
            <a:chOff x="457200" y="1447800"/>
            <a:chExt cx="7534275" cy="1457325"/>
          </a:xfrm>
        </p:grpSpPr>
        <p:sp>
          <p:nvSpPr>
            <p:cNvPr id="7" name="Rectangle 6"/>
            <p:cNvSpPr/>
            <p:nvPr/>
          </p:nvSpPr>
          <p:spPr>
            <a:xfrm>
              <a:off x="457200" y="1447800"/>
              <a:ext cx="2297104" cy="36933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§"/>
              </a:pPr>
              <a:r>
                <a:rPr lang="en-US" dirty="0">
                  <a:solidFill>
                    <a:srgbClr val="002060"/>
                  </a:solidFill>
                </a:rPr>
                <a:t>Million of subscribers</a:t>
              </a:r>
              <a:endParaRPr lang="en-US" dirty="0"/>
            </a:p>
          </p:txBody>
        </p:sp>
        <p:cxnSp>
          <p:nvCxnSpPr>
            <p:cNvPr id="9" name="Elbow Connector 8"/>
            <p:cNvCxnSpPr>
              <a:endCxn id="2051" idx="3"/>
            </p:cNvCxnSpPr>
            <p:nvPr/>
          </p:nvCxnSpPr>
          <p:spPr>
            <a:xfrm>
              <a:off x="2743200" y="1647825"/>
              <a:ext cx="5248275" cy="1257300"/>
            </a:xfrm>
            <a:prstGeom prst="bentConnector3">
              <a:avLst>
                <a:gd name="adj1" fmla="val 104356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381000" y="4038600"/>
            <a:ext cx="211949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>
                <a:solidFill>
                  <a:srgbClr val="002060"/>
                </a:solidFill>
              </a:rPr>
              <a:t>Million of publisher</a:t>
            </a:r>
            <a:endParaRPr lang="en-US" dirty="0"/>
          </a:p>
        </p:txBody>
      </p:sp>
      <p:cxnSp>
        <p:nvCxnSpPr>
          <p:cNvPr id="18" name="Shape 17"/>
          <p:cNvCxnSpPr>
            <a:stCxn id="13" idx="2"/>
          </p:cNvCxnSpPr>
          <p:nvPr/>
        </p:nvCxnSpPr>
        <p:spPr>
          <a:xfrm rot="16200000" flipH="1">
            <a:off x="1209839" y="4638839"/>
            <a:ext cx="468868" cy="705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10133" y="1600200"/>
            <a:ext cx="812373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990600"/>
          <a:ext cx="7162800" cy="333370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33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Unsubscribe request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81200"/>
            <a:ext cx="8229600" cy="4487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45015" y="493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36175" y="667865"/>
          <a:ext cx="7162800" cy="1238252"/>
        </p:xfrm>
        <a:graphic>
          <a:graphicData uri="http://schemas.openxmlformats.org/drawingml/2006/table">
            <a:tbl>
              <a:tblPr/>
              <a:tblGrid>
                <a:gridCol w="13883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6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178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12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 Request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13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 Response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DISCONNECT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14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is Disconnecting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488668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http://www.slideshare.net/PeterREgli/mq-telemetry-transport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152400"/>
            <a:ext cx="33183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QoS value</a:t>
            </a:r>
            <a:endParaRPr lang="en-US" sz="3400" b="1" dirty="0">
              <a:latin typeface="Perpetua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861060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2400" y="6488668"/>
            <a:ext cx="6248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http://www.slideshare.net/PeterREgli/mq-telemetry-transport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0"/>
            <a:ext cx="8229600" cy="2999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514600" y="152400"/>
            <a:ext cx="500630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QoS value (cont…)</a:t>
            </a:r>
            <a:endParaRPr lang="en-US" sz="3400" b="1" dirty="0">
              <a:latin typeface="Perpetua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76400"/>
            <a:ext cx="615852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MQTT QoS value (cont…)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http://www.slideshare.net/ragupta2/mqtt-a-protocol-for-the-internet-of-things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MQTT QoS value (cont….)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38400"/>
            <a:ext cx="6629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64008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http://www.slideshare.net/paolopat/mqtt-iot-protocols-comparison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419600"/>
            <a:ext cx="746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lvl="1" indent="115888"/>
            <a:r>
              <a:rPr lang="en-US" dirty="0">
                <a:latin typeface="Perpetua" pitchFamily="18" charset="0"/>
              </a:rPr>
              <a:t>"At most once", where messages are delivered according to the best efforts of the underlying TCP/IP network.</a:t>
            </a:r>
          </a:p>
          <a:p>
            <a:pPr marL="115888" lvl="1" indent="115888">
              <a:buFont typeface="Wingdings" pitchFamily="2" charset="2"/>
              <a:buChar char="§"/>
            </a:pPr>
            <a:r>
              <a:rPr lang="en-US" dirty="0">
                <a:latin typeface="Perpetua" pitchFamily="18" charset="0"/>
              </a:rPr>
              <a:t> Message loss or duplication can occur.</a:t>
            </a:r>
          </a:p>
          <a:p>
            <a:pPr marL="115888" lvl="1" indent="115888">
              <a:buFont typeface="Wingdings" pitchFamily="2" charset="2"/>
              <a:buChar char="§"/>
            </a:pPr>
            <a:r>
              <a:rPr lang="en-US" dirty="0">
                <a:latin typeface="Perpetua" pitchFamily="18" charset="0"/>
              </a:rPr>
              <a:t> This level could be used, for example, with </a:t>
            </a:r>
            <a:r>
              <a:rPr lang="en-US" b="1" dirty="0">
                <a:solidFill>
                  <a:srgbClr val="C00000"/>
                </a:solidFill>
                <a:latin typeface="Perpetua" pitchFamily="18" charset="0"/>
              </a:rPr>
              <a:t>ambient sensor data </a:t>
            </a:r>
            <a:r>
              <a:rPr lang="en-US" dirty="0">
                <a:latin typeface="Perpetua" pitchFamily="18" charset="0"/>
              </a:rPr>
              <a:t>where </a:t>
            </a:r>
            <a:r>
              <a:rPr lang="en-US" b="1" dirty="0">
                <a:latin typeface="Perpetua" pitchFamily="18" charset="0"/>
              </a:rPr>
              <a:t>it does not matter if an individual reading is lost as the next one will be published </a:t>
            </a:r>
            <a:r>
              <a:rPr lang="en-US" dirty="0">
                <a:latin typeface="Perpetua" pitchFamily="18" charset="0"/>
              </a:rPr>
              <a:t>soon after.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73628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819400"/>
            <a:ext cx="43529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2400" y="64008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http://www.slideshare.net/paolopat/mqtt-iot-protocols-comparison</a:t>
            </a:r>
          </a:p>
        </p:txBody>
      </p:sp>
      <p:sp>
        <p:nvSpPr>
          <p:cNvPr id="9" name="Rectangle 8"/>
          <p:cNvSpPr/>
          <p:nvPr/>
        </p:nvSpPr>
        <p:spPr>
          <a:xfrm>
            <a:off x="4953000" y="3810000"/>
            <a:ext cx="327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Perpetua" pitchFamily="18" charset="0"/>
              </a:rPr>
              <a:t>"At least once", where messages are </a:t>
            </a:r>
            <a:r>
              <a:rPr lang="en-US" sz="1600" b="1" dirty="0">
                <a:latin typeface="Perpetua" pitchFamily="18" charset="0"/>
              </a:rPr>
              <a:t>assured to arrive </a:t>
            </a:r>
            <a:r>
              <a:rPr lang="en-US" sz="1600" dirty="0">
                <a:latin typeface="Perpetua" pitchFamily="18" charset="0"/>
              </a:rPr>
              <a:t>but duplicates may occur.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MQTT QoS value (cont…)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19200"/>
            <a:ext cx="80391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0"/>
            <a:ext cx="39433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4008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http://www.slideshare.net/paolopat/mqtt-iot-protocols-comparison</a:t>
            </a:r>
          </a:p>
        </p:txBody>
      </p:sp>
      <p:sp>
        <p:nvSpPr>
          <p:cNvPr id="7" name="Rectangle 6"/>
          <p:cNvSpPr/>
          <p:nvPr/>
        </p:nvSpPr>
        <p:spPr>
          <a:xfrm>
            <a:off x="4191000" y="3505200"/>
            <a:ext cx="4648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171450" algn="just"/>
            <a:r>
              <a:rPr lang="en-US" sz="2000" dirty="0">
                <a:latin typeface="Perpetua" pitchFamily="18" charset="0"/>
              </a:rPr>
              <a:t>"Exactly once", where message are assured to arrive exactly once. </a:t>
            </a:r>
          </a:p>
          <a:p>
            <a:pPr marL="0" lvl="1" indent="171450" algn="just">
              <a:buFont typeface="Arial" pitchFamily="34" charset="0"/>
              <a:buChar char="•"/>
            </a:pPr>
            <a:r>
              <a:rPr lang="en-US" sz="2000" dirty="0">
                <a:latin typeface="Perpetua" pitchFamily="18" charset="0"/>
              </a:rPr>
              <a:t>This level could be used, for example, with billing systems where duplicate or lost messages could lead to incorrect charges being applied.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MQTT QoS value (cont…)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494972"/>
            <a:ext cx="89154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4753" y="1600200"/>
            <a:ext cx="789449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MQTT QoS value (cont…)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229600" cy="427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MQTT QoS value (cont…)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MQTT Topic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8305800" cy="394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4572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MQTT CONNECT and SUBSCRIBE message sequence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4621" y="1600200"/>
            <a:ext cx="777475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4259" y="1600200"/>
            <a:ext cx="797548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33400" y="30480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  <a:latin typeface="Perpetua" pitchFamily="18" charset="0"/>
              </a:rPr>
              <a:t>MQTT CONNECT and SUBSCRIBE message sequence (cont…)</a:t>
            </a:r>
            <a:endParaRPr lang="en-US" sz="2400" dirty="0">
              <a:latin typeface="Perpetua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MQTT Client Comparison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8089542" cy="25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971800" y="6477000"/>
            <a:ext cx="32735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Perpetua" pitchFamily="18" charset="0"/>
              </a:rPr>
              <a:t>http://www.eclipse.org/paho/downloads.php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MQTT Experimental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86106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971800" y="6477000"/>
            <a:ext cx="32735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Perpetua" pitchFamily="18" charset="0"/>
              </a:rPr>
              <a:t>http://www.eclipse.org/paho/downloads.php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MQTT Stable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47800"/>
            <a:ext cx="8686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971800" y="6477000"/>
            <a:ext cx="32735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latin typeface="Perpetua" pitchFamily="18" charset="0"/>
              </a:rPr>
              <a:t>http://www.eclipse.org/paho/downloads.php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Thank you!</a:t>
            </a:r>
          </a:p>
          <a:p>
            <a:pPr algn="ctr">
              <a:buNone/>
            </a:pPr>
            <a:r>
              <a:rPr lang="en-US" dirty="0"/>
              <a:t>hamdamboy.urunov@gmal.com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MQTT info and main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488668"/>
            <a:ext cx="20758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http://m2mcloud.blogspot.kr/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352800"/>
            <a:ext cx="84582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Perpetua" pitchFamily="18" charset="0"/>
              </a:rPr>
              <a:t>Infrastructure in MQTT has three parts:</a:t>
            </a:r>
            <a:br>
              <a:rPr lang="en-US" sz="1400" b="1" dirty="0">
                <a:latin typeface="Perpetua" pitchFamily="18" charset="0"/>
              </a:rPr>
            </a:br>
            <a:r>
              <a:rPr lang="en-US" sz="1400" b="1" dirty="0">
                <a:latin typeface="Perpetua" pitchFamily="18" charset="0"/>
              </a:rPr>
              <a:t>* Broker Server.  </a:t>
            </a:r>
            <a:r>
              <a:rPr lang="en-US" sz="1400" dirty="0">
                <a:latin typeface="Perpetua" pitchFamily="18" charset="0"/>
              </a:rPr>
              <a:t>Basically, its job is to accept subscribers and re-transmit </a:t>
            </a:r>
            <a:r>
              <a:rPr lang="en-US" sz="1400" b="1" dirty="0">
                <a:solidFill>
                  <a:srgbClr val="002060"/>
                </a:solidFill>
                <a:latin typeface="Perpetua" pitchFamily="18" charset="0"/>
              </a:rPr>
              <a:t>info</a:t>
            </a:r>
            <a:r>
              <a:rPr lang="en-US" sz="1400" dirty="0">
                <a:latin typeface="Perpetua" pitchFamily="18" charset="0"/>
              </a:rPr>
              <a:t> from publisher to subscribers. In complex system, broker server can do more jobs related to data analysis and mining.</a:t>
            </a:r>
            <a:br>
              <a:rPr lang="en-US" sz="1400" b="1" dirty="0">
                <a:latin typeface="Perpetua" pitchFamily="18" charset="0"/>
              </a:rPr>
            </a:br>
            <a:r>
              <a:rPr lang="en-US" sz="1400" b="1" dirty="0">
                <a:latin typeface="Perpetua" pitchFamily="18" charset="0"/>
              </a:rPr>
              <a:t>* Subscriber Client.</a:t>
            </a:r>
            <a:r>
              <a:rPr lang="en-US" sz="1400" dirty="0">
                <a:latin typeface="Perpetua" pitchFamily="18" charset="0"/>
              </a:rPr>
              <a:t> In most of time, it listens to broker after subscribing and ready for handling incoming message.</a:t>
            </a:r>
            <a:br>
              <a:rPr lang="en-US" sz="1400" b="1" dirty="0">
                <a:latin typeface="Perpetua" pitchFamily="18" charset="0"/>
              </a:rPr>
            </a:br>
            <a:r>
              <a:rPr lang="en-US" sz="1400" b="1" dirty="0">
                <a:latin typeface="Perpetua" pitchFamily="18" charset="0"/>
              </a:rPr>
              <a:t>* Publisher Client. </a:t>
            </a:r>
            <a:r>
              <a:rPr lang="en-US" sz="1400" dirty="0">
                <a:latin typeface="Perpetua" pitchFamily="18" charset="0"/>
              </a:rPr>
              <a:t>In "Internet of Things" system, each device connected has the ability of sensor and can be triggered by events, which produces useful and important information to notify outside.</a:t>
            </a:r>
            <a:br>
              <a:rPr lang="en-US" sz="1400" b="1" dirty="0">
                <a:latin typeface="Perpetua" pitchFamily="18" charset="0"/>
              </a:rPr>
            </a:br>
            <a:r>
              <a:rPr lang="en-US" sz="1400" dirty="0">
                <a:latin typeface="Perpetua" pitchFamily="18" charset="0"/>
              </a:rPr>
              <a:t>If subscriber and publisher are both integrated in an app, then it can work in duplex mode, which can listen to and notify outside.</a:t>
            </a:r>
          </a:p>
        </p:txBody>
      </p:sp>
      <p:sp>
        <p:nvSpPr>
          <p:cNvPr id="8" name="Rectangle 7"/>
          <p:cNvSpPr/>
          <p:nvPr/>
        </p:nvSpPr>
        <p:spPr>
          <a:xfrm>
            <a:off x="4876800" y="1371600"/>
            <a:ext cx="403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1400" dirty="0">
                <a:latin typeface="Perpetua" pitchFamily="18" charset="0"/>
              </a:rPr>
              <a:t>  Obviously, MQTT is built on TCP/IP and implement Publisher-Broker-Subscriber pattern.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1400" dirty="0">
                <a:latin typeface="Perpetua" pitchFamily="18" charset="0"/>
              </a:rPr>
              <a:t> It means one publisher can easily achieve multicast functionality.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0" y="1299885"/>
            <a:ext cx="4114800" cy="199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4953000"/>
            <a:ext cx="4495800" cy="228600"/>
          </a:xfrm>
        </p:spPr>
        <p:txBody>
          <a:bodyPr>
            <a:noAutofit/>
          </a:bodyPr>
          <a:lstStyle/>
          <a:p>
            <a:pPr algn="l"/>
            <a:r>
              <a:rPr lang="en-US" sz="1800" dirty="0" err="1">
                <a:solidFill>
                  <a:schemeClr val="tx1"/>
                </a:solidFill>
                <a:latin typeface="Perpetua" pitchFamily="18" charset="0"/>
              </a:rPr>
              <a:t>PubSub</a:t>
            </a:r>
            <a:r>
              <a:rPr lang="en-US" sz="1800" dirty="0">
                <a:solidFill>
                  <a:schemeClr val="tx1"/>
                </a:solidFill>
                <a:latin typeface="Perpetua" pitchFamily="18" charset="0"/>
              </a:rPr>
              <a:t> support Broadcast 1 – to- many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86200"/>
            <a:ext cx="4114800" cy="253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228600"/>
            <a:ext cx="474226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>
                <a:solidFill>
                  <a:srgbClr val="002060"/>
                </a:solidFill>
                <a:latin typeface="Perpetua" pitchFamily="18" charset="0"/>
              </a:rPr>
              <a:t>MQTT Data Distribution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52400" y="2476500"/>
            <a:ext cx="5486400" cy="838200"/>
            <a:chOff x="152400" y="2514600"/>
            <a:chExt cx="5486400" cy="838200"/>
          </a:xfrm>
        </p:grpSpPr>
        <p:sp>
          <p:nvSpPr>
            <p:cNvPr id="6" name="Oval 5"/>
            <p:cNvSpPr/>
            <p:nvPr/>
          </p:nvSpPr>
          <p:spPr>
            <a:xfrm>
              <a:off x="152400" y="2667000"/>
              <a:ext cx="1600200" cy="6096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Perpetua" pitchFamily="18" charset="0"/>
                </a:rPr>
                <a:t>publisher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3924300" y="2676525"/>
              <a:ext cx="1714500" cy="609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Perpetua" pitchFamily="18" charset="0"/>
                </a:rPr>
                <a:t>subscriber</a:t>
              </a:r>
            </a:p>
          </p:txBody>
        </p:sp>
        <p:sp>
          <p:nvSpPr>
            <p:cNvPr id="8" name="Can 7"/>
            <p:cNvSpPr/>
            <p:nvPr/>
          </p:nvSpPr>
          <p:spPr>
            <a:xfrm>
              <a:off x="2438400" y="2590800"/>
              <a:ext cx="685800" cy="762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Br</a:t>
              </a:r>
            </a:p>
            <a:p>
              <a:pPr algn="ctr"/>
              <a:r>
                <a:rPr lang="en-US" b="1" dirty="0"/>
                <a:t>topic</a:t>
              </a:r>
            </a:p>
          </p:txBody>
        </p: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752600" y="2971800"/>
              <a:ext cx="685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4"/>
              <a:endCxn id="7" idx="2"/>
            </p:cNvCxnSpPr>
            <p:nvPr/>
          </p:nvCxnSpPr>
          <p:spPr>
            <a:xfrm>
              <a:off x="3124200" y="2971800"/>
              <a:ext cx="800100" cy="9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52600" y="2514600"/>
              <a:ext cx="4953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76600" y="2514600"/>
              <a:ext cx="4953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9" name="Title 1"/>
          <p:cNvSpPr txBox="1">
            <a:spLocks/>
          </p:cNvSpPr>
          <p:nvPr/>
        </p:nvSpPr>
        <p:spPr>
          <a:xfrm>
            <a:off x="5867400" y="2819400"/>
            <a:ext cx="2362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PubSub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 support 1 – to- 1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429000"/>
            <a:ext cx="89916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2286000"/>
            <a:ext cx="89916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52400" y="1143000"/>
            <a:ext cx="2971800" cy="1114425"/>
            <a:chOff x="152400" y="1143000"/>
            <a:chExt cx="2971800" cy="1114425"/>
          </a:xfrm>
        </p:grpSpPr>
        <p:sp>
          <p:nvSpPr>
            <p:cNvPr id="26" name="Oval 25"/>
            <p:cNvSpPr/>
            <p:nvPr/>
          </p:nvSpPr>
          <p:spPr>
            <a:xfrm>
              <a:off x="152400" y="1524000"/>
              <a:ext cx="1600200" cy="609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latin typeface="Perpetua" pitchFamily="18" charset="0"/>
                </a:rPr>
                <a:t>publisher</a:t>
              </a:r>
            </a:p>
          </p:txBody>
        </p:sp>
        <p:sp>
          <p:nvSpPr>
            <p:cNvPr id="28" name="Can 27"/>
            <p:cNvSpPr/>
            <p:nvPr/>
          </p:nvSpPr>
          <p:spPr>
            <a:xfrm>
              <a:off x="2438400" y="1447800"/>
              <a:ext cx="685800" cy="762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Br</a:t>
              </a:r>
            </a:p>
            <a:p>
              <a:pPr algn="ctr"/>
              <a:r>
                <a:rPr lang="en-US" b="1" dirty="0"/>
                <a:t>topic</a:t>
              </a:r>
            </a:p>
          </p:txBody>
        </p:sp>
        <p:cxnSp>
          <p:nvCxnSpPr>
            <p:cNvPr id="29" name="Straight Arrow Connector 28"/>
            <p:cNvCxnSpPr>
              <a:stCxn id="26" idx="6"/>
              <a:endCxn id="28" idx="2"/>
            </p:cNvCxnSpPr>
            <p:nvPr/>
          </p:nvCxnSpPr>
          <p:spPr>
            <a:xfrm>
              <a:off x="1752600" y="1828800"/>
              <a:ext cx="685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52600" y="1905000"/>
              <a:ext cx="407247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0" name="Elbow Connector 49"/>
            <p:cNvCxnSpPr/>
            <p:nvPr/>
          </p:nvCxnSpPr>
          <p:spPr>
            <a:xfrm>
              <a:off x="1371600" y="1143000"/>
              <a:ext cx="914400" cy="304800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5562600" y="1600200"/>
            <a:ext cx="25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dirty="0" err="1">
                <a:latin typeface="Perpetua" pitchFamily="18" charset="0"/>
              </a:rPr>
              <a:t>PubSub</a:t>
            </a:r>
            <a:r>
              <a:rPr lang="en-US" dirty="0">
                <a:latin typeface="Perpetua" pitchFamily="18" charset="0"/>
              </a:rPr>
              <a:t> support 1 – to- zero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6477000" cy="91440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2060"/>
                </a:solidFill>
              </a:rPr>
              <a:t>Open source code implementations MQTT &amp; CoAP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4343400" cy="2870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>
                <a:latin typeface="Perpetua" pitchFamily="18" charset="0"/>
              </a:rPr>
              <a:t>MQTT</a:t>
            </a:r>
          </a:p>
          <a:p>
            <a:r>
              <a:rPr lang="en-US" sz="2000" dirty="0">
                <a:solidFill>
                  <a:schemeClr val="tx1"/>
                </a:solidFill>
                <a:latin typeface="Perpetua" pitchFamily="18" charset="0"/>
              </a:rPr>
              <a:t>Community website</a:t>
            </a:r>
          </a:p>
          <a:p>
            <a:r>
              <a:rPr lang="en-US" sz="2000" dirty="0">
                <a:solidFill>
                  <a:schemeClr val="tx1"/>
                </a:solidFill>
                <a:latin typeface="Perpetua" pitchFamily="18" charset="0"/>
              </a:rPr>
              <a:t>Specification</a:t>
            </a:r>
          </a:p>
          <a:p>
            <a:r>
              <a:rPr lang="en-US" sz="2000" dirty="0">
                <a:solidFill>
                  <a:schemeClr val="tx1"/>
                </a:solidFill>
                <a:latin typeface="Perpetua" pitchFamily="18" charset="0"/>
              </a:rPr>
              <a:t>Open source implementations:</a:t>
            </a: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Perpetua" pitchFamily="18" charset="0"/>
                <a:hlinkClick r:id="rId2"/>
              </a:rPr>
              <a:t>Paho</a:t>
            </a:r>
            <a:endParaRPr lang="en-US" sz="1800" dirty="0">
              <a:solidFill>
                <a:schemeClr val="tx1"/>
              </a:solidFill>
              <a:latin typeface="Perpetua" pitchFamily="18" charset="0"/>
            </a:endParaRP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Perpetua" pitchFamily="18" charset="0"/>
                <a:hlinkClick r:id="rId3"/>
              </a:rPr>
              <a:t>Mosquitto</a:t>
            </a:r>
            <a:endParaRPr lang="en-US" sz="1800" dirty="0">
              <a:solidFill>
                <a:schemeClr val="tx1"/>
              </a:solidFill>
              <a:latin typeface="Perpetua" pitchFamily="18" charset="0"/>
            </a:endParaRPr>
          </a:p>
          <a:p>
            <a:pPr lvl="1"/>
            <a:r>
              <a:rPr lang="en-US" sz="1800" dirty="0" err="1">
                <a:solidFill>
                  <a:schemeClr val="tx1"/>
                </a:solidFill>
                <a:latin typeface="Perpetua" pitchFamily="18" charset="0"/>
                <a:hlinkClick r:id="rId4"/>
              </a:rPr>
              <a:t>GitHub</a:t>
            </a:r>
            <a:endParaRPr lang="en-US" sz="1800" dirty="0">
              <a:solidFill>
                <a:schemeClr val="tx1"/>
              </a:solidFill>
              <a:latin typeface="Perpetua" pitchFamily="18" charset="0"/>
            </a:endParaRPr>
          </a:p>
          <a:p>
            <a:r>
              <a:rPr lang="en-US" sz="2000" dirty="0">
                <a:solidFill>
                  <a:schemeClr val="tx1"/>
                </a:solidFill>
                <a:latin typeface="Perpetua" pitchFamily="18" charset="0"/>
              </a:rPr>
              <a:t>Standards working group</a:t>
            </a:r>
          </a:p>
          <a:p>
            <a:endParaRPr lang="en-US" sz="2000" dirty="0"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6596390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http://www.eclipse.org/community/eclipse_newsletter/2014/february/article2.php</a:t>
            </a:r>
          </a:p>
        </p:txBody>
      </p:sp>
      <p:sp>
        <p:nvSpPr>
          <p:cNvPr id="7" name="Rectangle 6"/>
          <p:cNvSpPr/>
          <p:nvPr/>
        </p:nvSpPr>
        <p:spPr>
          <a:xfrm>
            <a:off x="4038600" y="1613650"/>
            <a:ext cx="4572000" cy="33393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endParaRPr lang="en-US" sz="1100" dirty="0">
              <a:latin typeface="Perpetua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>
                <a:latin typeface="Perpetua" pitchFamily="18" charset="0"/>
              </a:rPr>
              <a:t>CoAP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>
                <a:latin typeface="Perpetua" pitchFamily="18" charset="0"/>
              </a:rPr>
              <a:t>IP for Smart Objects Alliance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>
                <a:latin typeface="Perpetua" pitchFamily="18" charset="0"/>
              </a:rPr>
              <a:t>Specification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>
                <a:latin typeface="Perpetua" pitchFamily="18" charset="0"/>
              </a:rPr>
              <a:t>Open source implementations:</a:t>
            </a:r>
          </a:p>
          <a:p>
            <a:pPr lvl="1" indent="169863">
              <a:buFont typeface="Courier New" pitchFamily="49" charset="0"/>
              <a:buChar char="o"/>
            </a:pPr>
            <a:r>
              <a:rPr lang="en-US" sz="2000" dirty="0" err="1">
                <a:latin typeface="Perpetua" pitchFamily="18" charset="0"/>
                <a:hlinkClick r:id="rId5"/>
              </a:rPr>
              <a:t>SourceForge</a:t>
            </a:r>
            <a:endParaRPr lang="en-US" sz="2000" dirty="0">
              <a:latin typeface="Perpetua" pitchFamily="18" charset="0"/>
            </a:endParaRPr>
          </a:p>
          <a:p>
            <a:pPr lvl="1" indent="169863">
              <a:buFont typeface="Courier New" pitchFamily="49" charset="0"/>
              <a:buChar char="o"/>
            </a:pPr>
            <a:r>
              <a:rPr lang="en-US" sz="2000" dirty="0" err="1">
                <a:latin typeface="Perpetua" pitchFamily="18" charset="0"/>
                <a:hlinkClick r:id="rId6"/>
              </a:rPr>
              <a:t>GitHub</a:t>
            </a:r>
            <a:endParaRPr lang="en-US" sz="2000" dirty="0">
              <a:latin typeface="Perpetua" pitchFamily="18" charset="0"/>
            </a:endParaRPr>
          </a:p>
          <a:p>
            <a:pPr lvl="1" indent="169863">
              <a:buFont typeface="Courier New" pitchFamily="49" charset="0"/>
              <a:buChar char="o"/>
            </a:pPr>
            <a:r>
              <a:rPr lang="en-US" sz="2000" dirty="0" err="1">
                <a:latin typeface="Perpetua" pitchFamily="18" charset="0"/>
                <a:hlinkClick r:id="rId7"/>
              </a:rPr>
              <a:t>Contiki</a:t>
            </a:r>
            <a:endParaRPr lang="en-US" sz="2000" dirty="0">
              <a:latin typeface="Perpetua" pitchFamily="18" charset="0"/>
            </a:endParaRPr>
          </a:p>
          <a:p>
            <a:pPr indent="287338">
              <a:buFont typeface="Arial" pitchFamily="34" charset="0"/>
              <a:buChar char="•"/>
            </a:pPr>
            <a:r>
              <a:rPr lang="en-US" sz="2000" dirty="0">
                <a:latin typeface="Perpetua" pitchFamily="18" charset="0"/>
              </a:rPr>
              <a:t>Browser </a:t>
            </a:r>
            <a:r>
              <a:rPr lang="en-US" sz="2000" dirty="0" err="1">
                <a:latin typeface="Perpetua" pitchFamily="18" charset="0"/>
              </a:rPr>
              <a:t>plugin</a:t>
            </a:r>
            <a:endParaRPr lang="en-US" sz="2000" dirty="0">
              <a:latin typeface="Perpetua" pitchFamily="18" charset="0"/>
            </a:endParaRPr>
          </a:p>
          <a:p>
            <a:pPr indent="287338">
              <a:buFont typeface="Arial" pitchFamily="34" charset="0"/>
              <a:buChar char="•"/>
            </a:pPr>
            <a:r>
              <a:rPr lang="en-US" sz="2000" dirty="0">
                <a:latin typeface="Perpetua" pitchFamily="18" charset="0"/>
              </a:rPr>
              <a:t>REST</a:t>
            </a:r>
          </a:p>
          <a:p>
            <a:pPr indent="287338">
              <a:buFont typeface="Arial" pitchFamily="34" charset="0"/>
              <a:buChar char="•"/>
            </a:pPr>
            <a:r>
              <a:rPr lang="en-US" sz="2000" dirty="0">
                <a:latin typeface="Perpetua" pitchFamily="18" charset="0"/>
              </a:rPr>
              <a:t>Standards working group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71700" y="3238500"/>
            <a:ext cx="3429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1000" y="2133600"/>
            <a:ext cx="65532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5105400" cy="5249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Perpetua" pitchFamily="18" charset="0"/>
              </a:rPr>
              <a:t>MQTT Message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9400" y="6477000"/>
            <a:ext cx="2328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/>
              <a:t>MQTT V3.1 Protocol Specification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85800" y="685800"/>
            <a:ext cx="378821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02060"/>
                </a:solidFill>
              </a:rPr>
              <a:t> Fixed header</a:t>
            </a:r>
            <a:r>
              <a:rPr lang="en-US" b="1" dirty="0"/>
              <a:t>	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Remaining Length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 </a:t>
            </a:r>
            <a:r>
              <a:rPr lang="en-US" b="1" dirty="0">
                <a:solidFill>
                  <a:srgbClr val="002060"/>
                </a:solidFill>
              </a:rPr>
              <a:t>Variable header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Protocol name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Protocol version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Connect flags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Clean session flag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Will flag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Will QoS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Will Retain flag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User name and password flags 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Keep Alive timer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Connect return code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/>
              <a:t>Topic name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  </a:t>
            </a:r>
            <a:r>
              <a:rPr lang="en-US" b="1" dirty="0">
                <a:solidFill>
                  <a:srgbClr val="002060"/>
                </a:solidFill>
              </a:rPr>
              <a:t>Payload</a:t>
            </a: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02060"/>
                </a:solidFill>
              </a:rPr>
              <a:t>  Message identifier</a:t>
            </a: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02060"/>
                </a:solidFill>
              </a:rPr>
              <a:t>  MQTT and UTF-8 </a:t>
            </a: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02060"/>
                </a:solidFill>
              </a:rPr>
              <a:t>  Unused bits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671371" y="3509435"/>
            <a:ext cx="5648064" cy="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029200" y="1066800"/>
          <a:ext cx="1981200" cy="4357689"/>
        </p:xfrm>
        <a:graphic>
          <a:graphicData uri="http://schemas.openxmlformats.org/drawingml/2006/table">
            <a:tbl>
              <a:tblPr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CONNACK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PUBREL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PUBCOMP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33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DISCONNECT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648200" y="685800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lvl="1">
              <a:buFont typeface="Wingdings" pitchFamily="2" charset="2"/>
              <a:buChar char="v"/>
            </a:pPr>
            <a:r>
              <a:rPr lang="en-US" dirty="0">
                <a:solidFill>
                  <a:srgbClr val="002060"/>
                </a:solidFill>
              </a:rPr>
              <a:t> Command Message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16259" y="2486025"/>
            <a:ext cx="1199303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>
                <a:latin typeface="Perpetua" pitchFamily="18" charset="0"/>
              </a:rPr>
              <a:t>Variable header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515225" y="2152650"/>
            <a:ext cx="1031308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>
                <a:latin typeface="Perpetua" pitchFamily="18" charset="0"/>
              </a:rPr>
              <a:t>Fixed header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543800" y="2819400"/>
            <a:ext cx="80021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Perpetua" pitchFamily="18" charset="0"/>
              </a:rPr>
              <a:t>Response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62850" y="3143250"/>
            <a:ext cx="693203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Perpetua" pitchFamily="18" charset="0"/>
              </a:rPr>
              <a:t>Payload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91425" y="3524250"/>
            <a:ext cx="683200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Perpetua" pitchFamily="18" charset="0"/>
              </a:rPr>
              <a:t>Actions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7010400" y="1066800"/>
            <a:ext cx="457200" cy="43434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43800" y="1676400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Functions: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2060"/>
                </a:solidFill>
                <a:latin typeface="Perpetua" pitchFamily="18" charset="0"/>
              </a:rPr>
              <a:t>MQTT protocol details - Header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70" y="1600200"/>
            <a:ext cx="65913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2" name="Group 21"/>
          <p:cNvGrpSpPr/>
          <p:nvPr/>
        </p:nvGrpSpPr>
        <p:grpSpPr>
          <a:xfrm>
            <a:off x="0" y="3077034"/>
            <a:ext cx="7111092" cy="2847975"/>
            <a:chOff x="-43542" y="3352800"/>
            <a:chExt cx="7111092" cy="2847975"/>
          </a:xfrm>
        </p:grpSpPr>
        <p:cxnSp>
          <p:nvCxnSpPr>
            <p:cNvPr id="9" name="Straight Arrow Connector 8"/>
            <p:cNvCxnSpPr/>
            <p:nvPr/>
          </p:nvCxnSpPr>
          <p:spPr>
            <a:xfrm rot="5400000">
              <a:off x="534194" y="4267200"/>
              <a:ext cx="4564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" y="3352800"/>
              <a:ext cx="6762750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43542" y="4495800"/>
              <a:ext cx="6743700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5562600"/>
              <a:ext cx="5715000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1" name="Straight Arrow Connector 20"/>
            <p:cNvCxnSpPr/>
            <p:nvPr/>
          </p:nvCxnSpPr>
          <p:spPr>
            <a:xfrm rot="5400000">
              <a:off x="990600" y="4800600"/>
              <a:ext cx="1524000" cy="1588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5334000" y="1219200"/>
            <a:ext cx="259080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02060"/>
                </a:solidFill>
              </a:rPr>
              <a:t>Fixed header</a:t>
            </a:r>
            <a:r>
              <a:rPr lang="en-US" b="1" dirty="0"/>
              <a:t>	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/>
              <a:t> Remaining Length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Theme7</Template>
  <TotalTime>1242</TotalTime>
  <Words>1310</Words>
  <Application>Microsoft Office PowerPoint</Application>
  <PresentationFormat>On-screen Show (4:3)</PresentationFormat>
  <Paragraphs>362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맑은 고딕</vt:lpstr>
      <vt:lpstr>Arial</vt:lpstr>
      <vt:lpstr>Calibri</vt:lpstr>
      <vt:lpstr>Courier New</vt:lpstr>
      <vt:lpstr>Perpetua</vt:lpstr>
      <vt:lpstr>Times New Roman</vt:lpstr>
      <vt:lpstr>Wingdings</vt:lpstr>
      <vt:lpstr>Theme7</vt:lpstr>
      <vt:lpstr>Office Theme</vt:lpstr>
      <vt:lpstr>Message Queuing Telemetry Transport (MQTT)</vt:lpstr>
      <vt:lpstr>MQTT base architecture</vt:lpstr>
      <vt:lpstr>MQTT base architecture (cont…)</vt:lpstr>
      <vt:lpstr>MQTT Topic</vt:lpstr>
      <vt:lpstr>MQTT info and main parameters</vt:lpstr>
      <vt:lpstr>PubSub support Broadcast 1 – to- many</vt:lpstr>
      <vt:lpstr>Open source code implementations MQTT &amp; CoAP</vt:lpstr>
      <vt:lpstr>MQTT Message format</vt:lpstr>
      <vt:lpstr>MQTT protocol details - Header</vt:lpstr>
      <vt:lpstr>PowerPoint Presentation</vt:lpstr>
      <vt:lpstr>MQTT Message format</vt:lpstr>
      <vt:lpstr>  MQTT Control Packet format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CONNECT message format: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MQTT QoS value (cont…)</vt:lpstr>
      <vt:lpstr>MQTT QoS value (cont….)</vt:lpstr>
      <vt:lpstr>PowerPoint Presentation</vt:lpstr>
      <vt:lpstr>PowerPoint Presentation</vt:lpstr>
      <vt:lpstr>PowerPoint Presentation</vt:lpstr>
      <vt:lpstr>PowerPoint Presentation</vt:lpstr>
      <vt:lpstr>MQTT CONNECT and SUBSCRIBE message sequence</vt:lpstr>
      <vt:lpstr>PowerPoint Presentation</vt:lpstr>
      <vt:lpstr>MQTT Client Comparison</vt:lpstr>
      <vt:lpstr>MQTT Experimental</vt:lpstr>
      <vt:lpstr>MQTT Stable</vt:lpstr>
      <vt:lpstr>PowerPoint Presentation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MQTT</dc:title>
  <dc:creator>uwasn</dc:creator>
  <cp:lastModifiedBy>Gilbert BRAULT</cp:lastModifiedBy>
  <cp:revision>124</cp:revision>
  <dcterms:created xsi:type="dcterms:W3CDTF">2016-06-20T06:39:30Z</dcterms:created>
  <dcterms:modified xsi:type="dcterms:W3CDTF">2017-09-05T16:23:20Z</dcterms:modified>
</cp:coreProperties>
</file>